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5" r:id="rId2"/>
  </p:sldMasterIdLst>
  <p:notesMasterIdLst>
    <p:notesMasterId r:id="rId37"/>
  </p:notesMasterIdLst>
  <p:sldIdLst>
    <p:sldId id="256" r:id="rId3"/>
    <p:sldId id="257" r:id="rId4"/>
    <p:sldId id="258" r:id="rId5"/>
    <p:sldId id="293" r:id="rId6"/>
    <p:sldId id="262" r:id="rId7"/>
    <p:sldId id="259" r:id="rId8"/>
    <p:sldId id="260" r:id="rId9"/>
    <p:sldId id="292" r:id="rId10"/>
    <p:sldId id="263" r:id="rId11"/>
    <p:sldId id="261" r:id="rId12"/>
    <p:sldId id="264" r:id="rId13"/>
    <p:sldId id="286" r:id="rId14"/>
    <p:sldId id="265" r:id="rId15"/>
    <p:sldId id="266" r:id="rId16"/>
    <p:sldId id="287" r:id="rId17"/>
    <p:sldId id="267" r:id="rId18"/>
    <p:sldId id="285" r:id="rId19"/>
    <p:sldId id="268" r:id="rId20"/>
    <p:sldId id="269" r:id="rId21"/>
    <p:sldId id="270" r:id="rId22"/>
    <p:sldId id="274" r:id="rId23"/>
    <p:sldId id="273" r:id="rId24"/>
    <p:sldId id="275" r:id="rId25"/>
    <p:sldId id="276" r:id="rId26"/>
    <p:sldId id="272" r:id="rId27"/>
    <p:sldId id="288" r:id="rId28"/>
    <p:sldId id="289" r:id="rId29"/>
    <p:sldId id="277" r:id="rId30"/>
    <p:sldId id="278" r:id="rId31"/>
    <p:sldId id="281" r:id="rId32"/>
    <p:sldId id="282" r:id="rId33"/>
    <p:sldId id="290" r:id="rId34"/>
    <p:sldId id="283" r:id="rId35"/>
    <p:sldId id="291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BE76E84-6F66-4BE3-BBC3-1A23E5D42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2675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6957A54-8A40-4884-A7BE-871F201257DD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B2F3F00-855C-487F-B9F5-000B4F74D6C1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6D8DA3A-E48A-4664-B93B-D6153A56728A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298EA-4970-4A21-8355-FE69B168E90D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AE861EB-65E6-4A59-BCAF-11E57798AC2A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051D87D-FE8A-488D-8B44-E38ADBC3CF99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089436B-FC14-4DF4-8BBD-6DC80634853C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7E0E846-039B-4B99-A26D-130B41762D0B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601C311-7834-4C71-9A58-C46871162423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63ABE17-DCC4-43FA-9777-53718037451A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15BE0FA-7E3F-4724-8BD0-FD33F2FEDC00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962A823-2161-4419-9130-5AF8B8038FC3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12E6EDE-626A-43B2-94A4-727A3690B6F5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25585D2-AFC3-4B40-96A3-2479EBCB7C93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D18FCDB-AD90-4C7E-911D-38717CF50D59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EDC7DFD-F696-4002-B13E-EC1E89FBB1BB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843D1DA-33A9-4064-9664-DF65BFE17C06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0A8CEF9-A916-4012-8753-73F3EAD7D34D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Most important ones to remember:</a:t>
            </a:r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Arial" charset="0"/>
              </a:rPr>
              <a:t>Longitude: </a:t>
            </a:r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Arial" charset="0"/>
              </a:rPr>
              <a:t>PRIME MERIDIAN 0, INTERNATIONAL DATELINE 180 EAST or WEST and</a:t>
            </a:r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Arial" charset="0"/>
              </a:rPr>
              <a:t>Florida Coastline, Palm Beach County is 80</a:t>
            </a:r>
            <a:r>
              <a:rPr lang="en-US" smtClean="0">
                <a:cs typeface="Arial" charset="0"/>
                <a:sym typeface="Symbol" pitchFamily="18" charset="2"/>
              </a:rPr>
              <a:t></a:t>
            </a:r>
            <a:r>
              <a:rPr lang="en-US" smtClean="0">
                <a:cs typeface="Arial" charset="0"/>
              </a:rPr>
              <a:t> WEST</a:t>
            </a:r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Arial" charset="0"/>
              </a:rPr>
              <a:t>98</a:t>
            </a:r>
            <a:r>
              <a:rPr lang="en-US" smtClean="0">
                <a:cs typeface="Arial" charset="0"/>
                <a:sym typeface="Symbol" pitchFamily="18" charset="2"/>
              </a:rPr>
              <a:t></a:t>
            </a:r>
            <a:r>
              <a:rPr lang="en-US" smtClean="0">
                <a:cs typeface="Arial" charset="0"/>
              </a:rPr>
              <a:t> W is Dry Line on Great Plains</a:t>
            </a:r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Arial" charset="0"/>
              </a:rPr>
              <a:t>Latitude: </a:t>
            </a:r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Arial" charset="0"/>
              </a:rPr>
              <a:t>Equator = 0, Poles = 90</a:t>
            </a:r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Arial" charset="0"/>
              </a:rPr>
              <a:t>25 Degrees Runs between Key Largo and Paradise Key, South of this is the</a:t>
            </a:r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Arial" charset="0"/>
              </a:rPr>
              <a:t>tropics</a:t>
            </a:r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Arial" charset="0"/>
              </a:rPr>
              <a:t>Jacksonville, New Orleans, Houston, San Antonio, and Cairo, Egypt are </a:t>
            </a:r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Arial" charset="0"/>
              </a:rPr>
              <a:t>about 30 DEGREES</a:t>
            </a:r>
            <a:endParaRPr lang="en-US" smtClean="0">
              <a:cs typeface="Times New Roman" pitchFamily="18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3DC2DA9-D77F-4D10-813C-4D87284DF7B8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FB47FB8-4629-403C-AC44-DCCAF463E3E3}" type="slidenum">
              <a:rPr lang="en-US" smtClean="0">
                <a:latin typeface="Arial" charset="0"/>
              </a:rPr>
              <a:pPr/>
              <a:t>27</a:t>
            </a:fld>
            <a:endParaRPr lang="en-US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B95D6C9-72D1-4AD8-B996-44234B652D03}" type="slidenum">
              <a:rPr lang="en-US" smtClean="0">
                <a:latin typeface="Arial" charset="0"/>
              </a:rPr>
              <a:pPr/>
              <a:t>28</a:t>
            </a:fld>
            <a:endParaRPr lang="en-US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FB9FA62-FEB9-4CD9-AF05-7DC526961CE1}" type="slidenum">
              <a:rPr lang="en-US" smtClean="0">
                <a:latin typeface="Arial" charset="0"/>
              </a:rPr>
              <a:pPr/>
              <a:t>29</a:t>
            </a:fld>
            <a:endParaRPr lang="en-US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5C8BEE3-1CA1-40DE-9140-6E0740B567FE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DC9190-012D-485C-A70B-2D49F36A47AE}" type="slidenum">
              <a:rPr lang="en-US" smtClean="0">
                <a:latin typeface="Arial" charset="0"/>
              </a:rPr>
              <a:pPr/>
              <a:t>30</a:t>
            </a:fld>
            <a:endParaRPr lang="en-US" smtClean="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E985A2-CD75-473D-8FF7-9C50A48AB93F}" type="slidenum">
              <a:rPr lang="en-US" smtClean="0">
                <a:latin typeface="Arial" charset="0"/>
              </a:rPr>
              <a:pPr/>
              <a:t>31</a:t>
            </a:fld>
            <a:endParaRPr lang="en-US" smtClean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1CBB7A9-39F3-46FE-A1F9-1BF6F3072445}" type="slidenum">
              <a:rPr lang="en-US" smtClean="0">
                <a:latin typeface="Arial" charset="0"/>
              </a:rPr>
              <a:pPr/>
              <a:t>32</a:t>
            </a:fld>
            <a:endParaRPr lang="en-US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993EB5-1BFF-4DEB-8053-54CC83CED718}" type="slidenum">
              <a:rPr lang="en-US" smtClean="0">
                <a:latin typeface="Arial" charset="0"/>
              </a:rPr>
              <a:pPr/>
              <a:t>33</a:t>
            </a:fld>
            <a:endParaRPr lang="en-US" smtClean="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DE8D0C0-9D7F-4D1E-8D45-58A0233315B9}" type="slidenum">
              <a:rPr lang="en-US" smtClean="0">
                <a:latin typeface="Arial" charset="0"/>
              </a:rPr>
              <a:pPr/>
              <a:t>34</a:t>
            </a:fld>
            <a:endParaRPr lang="en-US" smtClean="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5C8BEE3-1CA1-40DE-9140-6E0740B567FE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2CB8846-C220-40EC-BC43-E0F529749CD7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EFBBCBB-6B26-4020-9B58-379EA64CA3E1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DFE4F05-5D87-448C-97A8-B869B0613FCF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52F26C9-9F25-4E21-8020-BC509F8DC6D1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5B10885-28EA-4933-BEB3-234B515579F1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971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1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8044B-0BE0-4296-8B01-16D2C5700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943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BD2E9-4BBF-4745-B16A-898E7DAB6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771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42EEF-EE89-4775-B00B-D857BD911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449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1969A-4C39-45FB-BEB1-E4B78F185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8282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94181-3D5F-480D-9F70-78EF242C6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2602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F05F4-5D8C-4821-81EA-F86B584D0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1354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CF302-A346-438A-A5DE-DBF67089A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604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97749-9E46-4A0D-A074-546C082A8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4767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0A892-64ED-46F2-99F3-D6C4ABDFB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4258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87FD-CD68-4CE9-9ABD-27095C35E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191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51B4C-B8DD-4590-86A2-2726D9013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593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24481-9C66-4D58-ABD1-0330A1E13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9431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48632-1A96-425E-9E4B-386AC3306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5516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A2E03-020D-48BB-BEBD-50CD8EBA9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5833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5CFBD-E2D1-4FB8-A8CD-D0E1888EC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50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714AE-F74F-4B50-A321-366410EE2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66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64976-BAAC-43F5-B2DD-817F00B4F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253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6B849-5C82-4819-A5B7-B01774605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176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7BFB8-C32E-446D-9651-A723BF90F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824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207E5-6C32-4301-BA31-461D5BC44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116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E254B-F621-4778-9C77-568F50DDD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961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6A466-5395-423E-951D-510808A5F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609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868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8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9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9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628788C-EF31-438C-AC9B-686B7D0B5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0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CCBC5E83-4733-43DD-AAA1-3BF11B43A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1/Bust_of_Aristotle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1/Bust_of_Aristotle.jp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6/6e/Weather_Bureau_1965.jp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MET 2010</a:t>
            </a:r>
            <a:br>
              <a:rPr lang="en-US" smtClean="0"/>
            </a:br>
            <a:r>
              <a:rPr lang="en-US" smtClean="0"/>
              <a:t>WEATHER &amp; CLIMATE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86200"/>
            <a:ext cx="7924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Summer 2012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100" dirty="0" smtClean="0"/>
              <a:t>“CLIMATE IS WHAT WE EXPECT – WEATHER IS WHAT WE GET”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INTRODUCTION: </a:t>
            </a:r>
            <a:br>
              <a:rPr lang="en-US" smtClean="0"/>
            </a:br>
            <a:r>
              <a:rPr lang="en-US" smtClean="0"/>
              <a:t>WEATHER VS. CLIMATE</a:t>
            </a:r>
          </a:p>
        </p:txBody>
      </p:sp>
      <p:grpSp>
        <p:nvGrpSpPr>
          <p:cNvPr id="12291" name="Group 7"/>
          <p:cNvGrpSpPr>
            <a:grpSpLocks/>
          </p:cNvGrpSpPr>
          <p:nvPr/>
        </p:nvGrpSpPr>
        <p:grpSpPr bwMode="auto">
          <a:xfrm>
            <a:off x="152400" y="2057400"/>
            <a:ext cx="8915400" cy="4495800"/>
            <a:chOff x="96" y="1296"/>
            <a:chExt cx="5616" cy="2832"/>
          </a:xfrm>
        </p:grpSpPr>
        <p:sp>
          <p:nvSpPr>
            <p:cNvPr id="12292" name="Rectangle 4" descr="weathermap-1"/>
            <p:cNvSpPr>
              <a:spLocks noChangeArrowheads="1"/>
            </p:cNvSpPr>
            <p:nvPr/>
          </p:nvSpPr>
          <p:spPr bwMode="auto">
            <a:xfrm>
              <a:off x="96" y="1296"/>
              <a:ext cx="2833" cy="2832"/>
            </a:xfrm>
            <a:prstGeom prst="rect">
              <a:avLst/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3" name="Rectangle 5" descr="koeppenclimate"/>
            <p:cNvSpPr>
              <a:spLocks noChangeArrowheads="1"/>
            </p:cNvSpPr>
            <p:nvPr/>
          </p:nvSpPr>
          <p:spPr bwMode="auto">
            <a:xfrm>
              <a:off x="3030" y="1296"/>
              <a:ext cx="2682" cy="2832"/>
            </a:xfrm>
            <a:prstGeom prst="rect">
              <a:avLst/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Weather vs. Climate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WEATHER</a:t>
            </a:r>
          </a:p>
          <a:p>
            <a:pPr lvl="1" eaLnBrk="1" hangingPunct="1">
              <a:defRPr/>
            </a:pPr>
            <a:r>
              <a:rPr lang="en-US" smtClean="0"/>
              <a:t>Condition of atmosphere at a particular time &amp; place, measuring the 7 elements of weather. </a:t>
            </a:r>
          </a:p>
          <a:p>
            <a:pPr lvl="1" eaLnBrk="1" hangingPunct="1">
              <a:defRPr/>
            </a:pPr>
            <a:r>
              <a:rPr lang="en-US" smtClean="0"/>
              <a:t>Always changing.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 descr="weathermap-1"/>
          <p:cNvSpPr>
            <a:spLocks noChangeArrowheads="1"/>
          </p:cNvSpPr>
          <p:nvPr/>
        </p:nvSpPr>
        <p:spPr bwMode="auto">
          <a:xfrm>
            <a:off x="150813" y="152400"/>
            <a:ext cx="8840787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7 Elements of Weather…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SzPct val="90000"/>
              <a:buFont typeface="Wingdings" pitchFamily="2" charset="2"/>
              <a:buAutoNum type="arabicPeriod"/>
              <a:defRPr/>
            </a:pPr>
            <a:r>
              <a:rPr lang="en-US" smtClean="0"/>
              <a:t>Air Temperature</a:t>
            </a:r>
          </a:p>
          <a:p>
            <a:pPr marL="609600" indent="-609600" eaLnBrk="1" hangingPunct="1">
              <a:buSzPct val="90000"/>
              <a:buFont typeface="Wingdings" pitchFamily="2" charset="2"/>
              <a:buAutoNum type="arabicPeriod"/>
              <a:defRPr/>
            </a:pPr>
            <a:r>
              <a:rPr lang="en-US" smtClean="0"/>
              <a:t>Air Pressure</a:t>
            </a:r>
          </a:p>
          <a:p>
            <a:pPr marL="609600" indent="-609600" eaLnBrk="1" hangingPunct="1">
              <a:buSzPct val="90000"/>
              <a:buFont typeface="Wingdings" pitchFamily="2" charset="2"/>
              <a:buAutoNum type="arabicPeriod"/>
              <a:defRPr/>
            </a:pPr>
            <a:r>
              <a:rPr lang="en-US" smtClean="0"/>
              <a:t>Humidity</a:t>
            </a:r>
          </a:p>
          <a:p>
            <a:pPr marL="609600" indent="-609600" eaLnBrk="1" hangingPunct="1">
              <a:buSzPct val="90000"/>
              <a:buFont typeface="Wingdings" pitchFamily="2" charset="2"/>
              <a:buAutoNum type="arabicPeriod"/>
              <a:defRPr/>
            </a:pPr>
            <a:r>
              <a:rPr lang="en-US" smtClean="0"/>
              <a:t>Wind</a:t>
            </a:r>
          </a:p>
          <a:p>
            <a:pPr marL="609600" indent="-609600" eaLnBrk="1" hangingPunct="1">
              <a:buSzPct val="90000"/>
              <a:buFont typeface="Wingdings" pitchFamily="2" charset="2"/>
              <a:buAutoNum type="arabicPeriod"/>
              <a:defRPr/>
            </a:pPr>
            <a:r>
              <a:rPr lang="en-US" smtClean="0"/>
              <a:t>Visibility</a:t>
            </a:r>
          </a:p>
          <a:p>
            <a:pPr marL="609600" indent="-609600" eaLnBrk="1" hangingPunct="1">
              <a:buSzPct val="90000"/>
              <a:buFont typeface="Wingdings" pitchFamily="2" charset="2"/>
              <a:buAutoNum type="arabicPeriod"/>
              <a:defRPr/>
            </a:pPr>
            <a:r>
              <a:rPr lang="en-US" smtClean="0"/>
              <a:t>Precipitation</a:t>
            </a:r>
          </a:p>
          <a:p>
            <a:pPr marL="609600" indent="-609600" eaLnBrk="1" hangingPunct="1">
              <a:buSzPct val="90000"/>
              <a:buFont typeface="Wingdings" pitchFamily="2" charset="2"/>
              <a:buAutoNum type="arabicPeriod"/>
              <a:defRPr/>
            </a:pPr>
            <a:r>
              <a:rPr lang="en-US" smtClean="0"/>
              <a:t>Clouds</a:t>
            </a:r>
          </a:p>
        </p:txBody>
      </p:sp>
      <p:pic>
        <p:nvPicPr>
          <p:cNvPr id="84996" name="Picture 4" descr="j035667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92550"/>
            <a:ext cx="32607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Weather vs. Climate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CLIMATE:</a:t>
            </a:r>
          </a:p>
          <a:p>
            <a:pPr lvl="1" eaLnBrk="1" hangingPunct="1">
              <a:defRPr/>
            </a:pPr>
            <a:r>
              <a:rPr lang="en-US" smtClean="0"/>
              <a:t>Weather elements measured &amp; statistically analyzed over a specific time interval (usually 30 years) for a particular region… extremes are included.  </a:t>
            </a:r>
          </a:p>
          <a:p>
            <a:pPr lvl="2" eaLnBrk="1" hangingPunct="1">
              <a:defRPr/>
            </a:pPr>
            <a:r>
              <a:rPr lang="en-US" smtClean="0"/>
              <a:t>i.e. ‘Average Weather’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 descr="koeppenclimate"/>
          <p:cNvSpPr>
            <a:spLocks noChangeArrowheads="1"/>
          </p:cNvSpPr>
          <p:nvPr/>
        </p:nvSpPr>
        <p:spPr bwMode="auto">
          <a:xfrm>
            <a:off x="152400" y="152400"/>
            <a:ext cx="87630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Earth Atmosphere System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84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000" smtClean="0"/>
              <a:t>What IS a system? Some examples…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smtClean="0"/>
              <a:t>“</a:t>
            </a:r>
            <a:r>
              <a:rPr lang="en-US" sz="2400" smtClean="0"/>
              <a:t>A regularly interacting or interdependent group of items forming a unified whole” &lt;a number </a:t>
            </a:r>
            <a:r>
              <a:rPr lang="en-US" sz="2400" i="1" smtClean="0"/>
              <a:t>system</a:t>
            </a:r>
            <a:r>
              <a:rPr lang="en-US" sz="2400" smtClean="0"/>
              <a:t>&gt;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“a group of body organs that together perform one or more vital functions” &lt;the digestive </a:t>
            </a:r>
            <a:r>
              <a:rPr lang="en-US" sz="2400" i="1" smtClean="0"/>
              <a:t>system</a:t>
            </a:r>
            <a:r>
              <a:rPr lang="en-US" sz="2400" smtClean="0"/>
              <a:t>&gt;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“a group of devices or artificial objects or an organization forming a network especially for distributing something or serving a common purpose” &lt;a telephone </a:t>
            </a:r>
            <a:r>
              <a:rPr lang="en-US" sz="2400" i="1" smtClean="0"/>
              <a:t>system</a:t>
            </a:r>
            <a:r>
              <a:rPr lang="en-US" sz="2400" smtClean="0"/>
              <a:t>&gt; &lt;a heating </a:t>
            </a:r>
            <a:r>
              <a:rPr lang="en-US" sz="2400" i="1" smtClean="0"/>
              <a:t>system</a:t>
            </a:r>
            <a:r>
              <a:rPr lang="en-US" sz="2400" smtClean="0"/>
              <a:t>&gt; &lt;a computer </a:t>
            </a:r>
            <a:r>
              <a:rPr lang="en-US" sz="2400" i="1" smtClean="0"/>
              <a:t>system</a:t>
            </a:r>
            <a:r>
              <a:rPr lang="en-US" sz="2400" smtClean="0"/>
              <a:t>&gt;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200" smtClean="0"/>
              <a:t>Merriam-Webster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Earth Atmosphere System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84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/>
              <a:t>EAS defines an intricate system where no process is truly isolated</a:t>
            </a:r>
          </a:p>
          <a:p>
            <a:pPr lvl="1" eaLnBrk="1" hangingPunct="1">
              <a:defRPr/>
            </a:pPr>
            <a:r>
              <a:rPr lang="en-US" sz="3000" smtClean="0"/>
              <a:t>Each component of the EAS is essential to life on earth as we know it… </a:t>
            </a:r>
          </a:p>
          <a:p>
            <a:pPr lvl="1" eaLnBrk="1" hangingPunct="1">
              <a:defRPr/>
            </a:pPr>
            <a:r>
              <a:rPr lang="en-US" sz="3000" smtClean="0"/>
              <a:t>Although the 4 components can be studied separately, they function together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4 Components of EAS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SzPct val="90000"/>
              <a:buFont typeface="+mj-lt"/>
              <a:buAutoNum type="arabicPeriod"/>
              <a:defRPr/>
            </a:pPr>
            <a:r>
              <a:rPr lang="en-US" dirty="0" err="1" smtClean="0"/>
              <a:t>Geosphere</a:t>
            </a:r>
            <a:endParaRPr lang="en-US" dirty="0" smtClean="0"/>
          </a:p>
          <a:p>
            <a:pPr marL="990600" lvl="1" indent="-533400" eaLnBrk="1" hangingPunct="1">
              <a:defRPr/>
            </a:pPr>
            <a:r>
              <a:rPr lang="en-US" dirty="0" smtClean="0"/>
              <a:t>The solid earth – includes soils, rocks, mountains, etc.</a:t>
            </a:r>
          </a:p>
          <a:p>
            <a:pPr marL="609600" indent="-609600" eaLnBrk="1" hangingPunct="1">
              <a:buSzPct val="90000"/>
              <a:buFont typeface="+mj-lt"/>
              <a:buAutoNum type="arabicPeriod"/>
              <a:defRPr/>
            </a:pPr>
            <a:r>
              <a:rPr lang="en-US" dirty="0" smtClean="0"/>
              <a:t>Atmosphere</a:t>
            </a:r>
          </a:p>
          <a:p>
            <a:pPr marL="990600" lvl="1" indent="-533400" eaLnBrk="1" hangingPunct="1">
              <a:defRPr/>
            </a:pPr>
            <a:r>
              <a:rPr lang="en-US" dirty="0" smtClean="0"/>
              <a:t>Gases and particulate matter, including the air that we breathe.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4 Components of EAS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SzPct val="90000"/>
              <a:buFont typeface="Wingdings" pitchFamily="2" charset="2"/>
              <a:buAutoNum type="arabicPeriod" startAt="3"/>
              <a:defRPr/>
            </a:pPr>
            <a:r>
              <a:rPr lang="en-US" dirty="0" smtClean="0"/>
              <a:t>Hydrosphere</a:t>
            </a:r>
          </a:p>
          <a:p>
            <a:pPr marL="990600" lvl="1" indent="-533400" eaLnBrk="1" hangingPunct="1">
              <a:defRPr/>
            </a:pPr>
            <a:r>
              <a:rPr lang="en-US" dirty="0" smtClean="0"/>
              <a:t>Water within, on top of and above the earth’s surface.</a:t>
            </a:r>
          </a:p>
          <a:p>
            <a:pPr marL="609600" indent="-609600" eaLnBrk="1" hangingPunct="1">
              <a:buSzPct val="90000"/>
              <a:buFont typeface="+mj-lt"/>
              <a:buAutoNum type="arabicPeriod" startAt="4"/>
              <a:defRPr/>
            </a:pPr>
            <a:r>
              <a:rPr lang="en-US" dirty="0" smtClean="0"/>
              <a:t>Biosphere</a:t>
            </a:r>
          </a:p>
          <a:p>
            <a:pPr marL="990600" lvl="1" indent="-533400" eaLnBrk="1" hangingPunct="1">
              <a:defRPr/>
            </a:pPr>
            <a:r>
              <a:rPr lang="en-US" dirty="0" smtClean="0"/>
              <a:t>The environment of ‘life’ on earth (animals, plants, humans, etc…).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Contacts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Instructor</a:t>
            </a:r>
          </a:p>
          <a:p>
            <a:pPr lvl="1" eaLnBrk="1" hangingPunct="1">
              <a:defRPr/>
            </a:pPr>
            <a:r>
              <a:rPr lang="en-US" dirty="0" smtClean="0"/>
              <a:t>Aaron Evans</a:t>
            </a:r>
          </a:p>
          <a:p>
            <a:pPr eaLnBrk="1" hangingPunct="1">
              <a:defRPr/>
            </a:pPr>
            <a:r>
              <a:rPr lang="en-US" dirty="0" smtClean="0"/>
              <a:t>Teaching Assistant:</a:t>
            </a:r>
          </a:p>
          <a:p>
            <a:pPr lvl="1" eaLnBrk="1" hangingPunct="1">
              <a:defRPr/>
            </a:pPr>
            <a:r>
              <a:rPr lang="en-US" dirty="0" smtClean="0"/>
              <a:t>Manuel </a:t>
            </a:r>
            <a:r>
              <a:rPr lang="en-US" dirty="0" err="1" smtClean="0"/>
              <a:t>McIlroy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See syllabus for office hours, locations &amp; contact information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Latitude and Longitude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4572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Lat. &amp; Long. provide a grid-like positioning system on earth.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Allows us to find location &amp; to discuss key meteorological concepts such as: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solar declination (sun angle changes with season) and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latitudinal energy receipt.</a:t>
            </a:r>
          </a:p>
        </p:txBody>
      </p:sp>
      <p:pic>
        <p:nvPicPr>
          <p:cNvPr id="22532" name="Picture 7" descr="Earth-01-june.gif (149347 bytes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1600200"/>
            <a:ext cx="400208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Latitude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Degrees north and south of equator as series of parallel lines</a:t>
            </a:r>
          </a:p>
          <a:p>
            <a:pPr lvl="1" eaLnBrk="1" hangingPunct="1">
              <a:defRPr/>
            </a:pPr>
            <a:r>
              <a:rPr lang="en-US" smtClean="0"/>
              <a:t>The single most important attribute controlling temperature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glob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Longitude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Degrees east and west of Greenwich, London, UK</a:t>
            </a:r>
          </a:p>
          <a:p>
            <a:pPr lvl="1" eaLnBrk="1" hangingPunct="1">
              <a:defRPr/>
            </a:pPr>
            <a:r>
              <a:rPr lang="en-US" smtClean="0"/>
              <a:t>lines converging on the poles (like segments of an orange).</a:t>
            </a:r>
          </a:p>
          <a:p>
            <a:pPr lvl="1" eaLnBrk="1" hangingPunct="1">
              <a:defRPr/>
            </a:pPr>
            <a:r>
              <a:rPr lang="en-US" smtClean="0"/>
              <a:t>Lines are also known as MERIDIANS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globe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glo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2274888" cy="771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Comic Sans MS" pitchFamily="66" charset="0"/>
              </a:rPr>
              <a:t>Graticule:</a:t>
            </a:r>
          </a:p>
          <a:p>
            <a:r>
              <a:rPr lang="en-US" sz="2000">
                <a:solidFill>
                  <a:srgbClr val="000000"/>
                </a:solidFill>
                <a:latin typeface="Times" pitchFamily="18" charset="0"/>
              </a:rPr>
              <a:t>(latitude / longitude)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304800"/>
            <a:ext cx="3962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History of Meteorology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42672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350 BC</a:t>
            </a:r>
          </a:p>
          <a:p>
            <a:pPr lvl="1" eaLnBrk="1" hangingPunct="1">
              <a:defRPr/>
            </a:pPr>
            <a:r>
              <a:rPr lang="en-US" smtClean="0"/>
              <a:t>Aristotle wrote ‘METEOROLOGICA’ </a:t>
            </a:r>
          </a:p>
          <a:p>
            <a:pPr lvl="2" eaLnBrk="1" hangingPunct="1">
              <a:defRPr/>
            </a:pPr>
            <a:r>
              <a:rPr lang="en-US" sz="2600" smtClean="0"/>
              <a:t>Natural philosophy including weather, climate, astronomy, geography, &amp; chemistry. </a:t>
            </a:r>
          </a:p>
        </p:txBody>
      </p:sp>
      <p:pic>
        <p:nvPicPr>
          <p:cNvPr id="28676" name="Picture 4" descr="406px-Bust_of_Aristotl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0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304800"/>
            <a:ext cx="3962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History of Meteorology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426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350 BC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He explained what he saw, or thought he saw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NO detailed observation, NO  experiments.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Book was erroneous, but accepted.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No real science until the Renaissance.</a:t>
            </a:r>
          </a:p>
        </p:txBody>
      </p:sp>
      <p:pic>
        <p:nvPicPr>
          <p:cNvPr id="29700" name="Picture 4" descr="406px-Bust_of_Aristotl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0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History of Meteorology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Late 16th Century</a:t>
            </a:r>
          </a:p>
          <a:p>
            <a:pPr lvl="1" eaLnBrk="1" hangingPunct="1">
              <a:defRPr/>
            </a:pPr>
            <a:r>
              <a:rPr lang="en-US" smtClean="0"/>
              <a:t>Thermometer - Temperature </a:t>
            </a:r>
          </a:p>
          <a:p>
            <a:pPr eaLnBrk="1" hangingPunct="1">
              <a:defRPr/>
            </a:pPr>
            <a:r>
              <a:rPr lang="en-US" smtClean="0"/>
              <a:t>1643</a:t>
            </a:r>
          </a:p>
          <a:p>
            <a:pPr lvl="1" eaLnBrk="1" hangingPunct="1">
              <a:defRPr/>
            </a:pPr>
            <a:r>
              <a:rPr lang="en-US" smtClean="0"/>
              <a:t>Barometer - Pressure</a:t>
            </a:r>
          </a:p>
          <a:p>
            <a:pPr eaLnBrk="1" hangingPunct="1">
              <a:defRPr/>
            </a:pPr>
            <a:r>
              <a:rPr lang="en-US" smtClean="0"/>
              <a:t>Late 18th Century</a:t>
            </a:r>
          </a:p>
          <a:p>
            <a:pPr lvl="1" eaLnBrk="1" hangingPunct="1">
              <a:defRPr/>
            </a:pPr>
            <a:r>
              <a:rPr lang="en-US" smtClean="0"/>
              <a:t>Hygrometer - Water vapor content of air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History of Meteorology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Able to MEASURE weather elements, so SCIENTIFIC explanations began. Physical laws being developed at this time.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1843: Telegraph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Transmission of weather observations allowed simple forecasting &amp; weather maps.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Winds and storms partially understood.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Blackboard (Bb)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Go to http://blackboard.fau.edu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Not available if you are not registered for class!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Announcements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Syllabus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Online Notes / Reviews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Quizzes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Assignments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Extra Credit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History of Meteorology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848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1920: </a:t>
            </a:r>
          </a:p>
          <a:p>
            <a:pPr lvl="1" eaLnBrk="1" hangingPunct="1">
              <a:defRPr/>
            </a:pPr>
            <a:r>
              <a:rPr lang="en-US" smtClean="0"/>
              <a:t>Air masses &amp; weather fronts explained by Norwegian scientists.</a:t>
            </a:r>
          </a:p>
          <a:p>
            <a:pPr eaLnBrk="1" hangingPunct="1">
              <a:defRPr/>
            </a:pPr>
            <a:r>
              <a:rPr lang="en-US" smtClean="0"/>
              <a:t>1940s:</a:t>
            </a:r>
          </a:p>
          <a:p>
            <a:pPr lvl="1" eaLnBrk="1" hangingPunct="1">
              <a:defRPr/>
            </a:pPr>
            <a:r>
              <a:rPr lang="en-US" smtClean="0"/>
              <a:t>Daily upper atmosphere observations began via air balloons (radiosonde measurements).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History of Meteorology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848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1950s:</a:t>
            </a:r>
          </a:p>
          <a:p>
            <a:pPr lvl="1" eaLnBrk="1" hangingPunct="1">
              <a:defRPr/>
            </a:pPr>
            <a:r>
              <a:rPr lang="en-US" smtClean="0"/>
              <a:t>Computers!</a:t>
            </a:r>
          </a:p>
          <a:p>
            <a:pPr lvl="1" eaLnBrk="1" hangingPunct="1">
              <a:defRPr/>
            </a:pPr>
            <a:r>
              <a:rPr lang="en-US" smtClean="0"/>
              <a:t>Able to solve some equations that describe the behavior of the atmosphere, enabling the creation of current weather maps.</a:t>
            </a:r>
          </a:p>
          <a:p>
            <a:pPr lvl="1" eaLnBrk="1" hangingPunct="1">
              <a:defRPr/>
            </a:pPr>
            <a:r>
              <a:rPr lang="en-US" smtClean="0"/>
              <a:t>They were then developed to predict or forecast the state of the atmosphere in the (short-term) future.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764px-Weather_Bureau_196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534400" cy="669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4648200" y="6248400"/>
            <a:ext cx="4114800" cy="37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A meteorologist at a 1965 computer!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70201main_PICASSO-CE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94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304800"/>
            <a:ext cx="4267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History of Meteorology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981200"/>
            <a:ext cx="47244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1960s:</a:t>
            </a:r>
          </a:p>
          <a:p>
            <a:pPr lvl="1" eaLnBrk="1" hangingPunct="1">
              <a:defRPr/>
            </a:pPr>
            <a:r>
              <a:rPr lang="en-US" smtClean="0"/>
              <a:t>TIROS I - the first weather satellite was launched.  </a:t>
            </a:r>
          </a:p>
          <a:p>
            <a:pPr eaLnBrk="1" hangingPunct="1">
              <a:defRPr/>
            </a:pPr>
            <a:r>
              <a:rPr lang="en-US" smtClean="0"/>
              <a:t>Computers &amp; satellites combined make meteorology very technical &amp; a rapidly developing science.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Norman_OK_meteorologi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334000" y="6324600"/>
            <a:ext cx="3657600" cy="37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Modern Meteorological Computer!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My Meteorology Lab</a:t>
            </a:r>
            <a:endParaRPr lang="en-US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Additional Material/Assignments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Instructions on Blackboard/Assignments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Get Code From Textbook 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Can Also Purchase Code Separately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Points Earned in My Meteorology </a:t>
            </a:r>
            <a:r>
              <a:rPr lang="en-US" dirty="0" smtClean="0"/>
              <a:t>Added As </a:t>
            </a:r>
            <a:r>
              <a:rPr lang="en-US" dirty="0" smtClean="0"/>
              <a:t>Extra </a:t>
            </a:r>
            <a:r>
              <a:rPr lang="en-US" dirty="0" smtClean="0"/>
              <a:t>Credit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ONLINE NOTES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These are available at LECTURES</a:t>
            </a:r>
          </a:p>
          <a:p>
            <a:pPr eaLnBrk="1" hangingPunct="1">
              <a:defRPr/>
            </a:pPr>
            <a:r>
              <a:rPr lang="en-US" dirty="0" smtClean="0"/>
              <a:t>They are versions of THIS slide-show with _____ replacing some </a:t>
            </a:r>
            <a:r>
              <a:rPr lang="en-US" dirty="0" smtClean="0">
                <a:solidFill>
                  <a:srgbClr val="FFFF00"/>
                </a:solidFill>
              </a:rPr>
              <a:t>keywords</a:t>
            </a:r>
          </a:p>
          <a:p>
            <a:pPr eaLnBrk="1" hangingPunct="1">
              <a:defRPr/>
            </a:pPr>
            <a:r>
              <a:rPr lang="en-US" dirty="0" smtClean="0"/>
              <a:t>They do not take the place of coming to lecture, but will make taking notes easier</a:t>
            </a:r>
          </a:p>
          <a:p>
            <a:pPr eaLnBrk="1" hangingPunct="1">
              <a:defRPr/>
            </a:pPr>
            <a:r>
              <a:rPr lang="en-US" dirty="0" smtClean="0"/>
              <a:t>Write down highlighted </a:t>
            </a:r>
            <a:r>
              <a:rPr lang="en-US" dirty="0" smtClean="0">
                <a:solidFill>
                  <a:srgbClr val="FFFF00"/>
                </a:solidFill>
              </a:rPr>
              <a:t>keywords</a:t>
            </a:r>
            <a:r>
              <a:rPr lang="en-US" dirty="0" smtClean="0"/>
              <a:t> and you can fill in the _______ later.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EVALUATION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Quizzes: </a:t>
            </a:r>
            <a:r>
              <a:rPr lang="en-US" sz="2800" dirty="0" smtClean="0"/>
              <a:t>					</a:t>
            </a:r>
            <a:r>
              <a:rPr lang="en-US" sz="2800" dirty="0"/>
              <a:t>	</a:t>
            </a:r>
            <a:r>
              <a:rPr lang="en-US" sz="2800" dirty="0" smtClean="0"/>
              <a:t>60%</a:t>
            </a: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Assignments: 					40%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Extra credit: 					10%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      </a:t>
            </a:r>
            <a:r>
              <a:rPr lang="en-US" sz="2800" i="1" dirty="0" smtClean="0"/>
              <a:t>Total						110%</a:t>
            </a:r>
            <a:br>
              <a:rPr lang="en-US" sz="2800" i="1" dirty="0" smtClean="0"/>
            </a:br>
            <a:endParaRPr lang="en-US" sz="2800" i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Each quiz has approximately 10-15 multi-choice questions, are NOT cumulative!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COURSE OUTLINE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Part I: Energy in the atmosphere</a:t>
            </a:r>
          </a:p>
          <a:p>
            <a:pPr eaLnBrk="1" hangingPunct="1">
              <a:defRPr/>
            </a:pPr>
            <a:r>
              <a:rPr lang="en-US" sz="3600" smtClean="0"/>
              <a:t>Part II: Atmosphere/Hydrosphere interactions</a:t>
            </a:r>
          </a:p>
          <a:p>
            <a:pPr eaLnBrk="1" hangingPunct="1">
              <a:defRPr/>
            </a:pPr>
            <a:r>
              <a:rPr lang="en-US" sz="3600" smtClean="0"/>
              <a:t>Part III: Wind </a:t>
            </a:r>
          </a:p>
          <a:p>
            <a:pPr eaLnBrk="1" hangingPunct="1">
              <a:defRPr/>
            </a:pPr>
            <a:r>
              <a:rPr lang="en-US" sz="3600" smtClean="0"/>
              <a:t>Part IV: Violent weather </a:t>
            </a:r>
          </a:p>
          <a:p>
            <a:pPr eaLnBrk="1" hangingPunct="1">
              <a:defRPr/>
            </a:pPr>
            <a:r>
              <a:rPr lang="en-US" sz="3600" smtClean="0"/>
              <a:t>Part V: Climatic change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Before We Start!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Taking this class will </a:t>
            </a:r>
            <a:r>
              <a:rPr lang="en-US" b="1" i="1" u="sng" smtClean="0"/>
              <a:t>NOT</a:t>
            </a:r>
            <a:r>
              <a:rPr lang="en-US" smtClean="0"/>
              <a:t> turn you into:</a:t>
            </a:r>
            <a:endParaRPr lang="en-US" b="1" i="1" u="sng" smtClean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3048000"/>
            <a:ext cx="3733800" cy="3698875"/>
            <a:chOff x="96" y="1920"/>
            <a:chExt cx="2352" cy="2330"/>
          </a:xfrm>
        </p:grpSpPr>
        <p:pic>
          <p:nvPicPr>
            <p:cNvPr id="10251" name="Picture 8" descr="9518065_240X18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20"/>
              <a:ext cx="2352" cy="2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2" name="Text Box 9"/>
            <p:cNvSpPr txBox="1">
              <a:spLocks noChangeArrowheads="1"/>
            </p:cNvSpPr>
            <p:nvPr/>
          </p:nvSpPr>
          <p:spPr bwMode="auto">
            <a:xfrm>
              <a:off x="567" y="3840"/>
              <a:ext cx="1305" cy="41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Megan Glaros, Channel 10 News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968625" y="3048000"/>
            <a:ext cx="3355975" cy="3698875"/>
            <a:chOff x="2014" y="1920"/>
            <a:chExt cx="2114" cy="2330"/>
          </a:xfrm>
        </p:grpSpPr>
        <p:pic>
          <p:nvPicPr>
            <p:cNvPr id="10249" name="Picture 13" descr="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" y="1920"/>
              <a:ext cx="2114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Text Box 14"/>
            <p:cNvSpPr txBox="1">
              <a:spLocks noChangeArrowheads="1"/>
            </p:cNvSpPr>
            <p:nvPr/>
          </p:nvSpPr>
          <p:spPr bwMode="auto">
            <a:xfrm>
              <a:off x="2400" y="3840"/>
              <a:ext cx="1296" cy="41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Jim Cantore, The Weather Channel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867400" y="3048000"/>
            <a:ext cx="3276600" cy="3698875"/>
            <a:chOff x="3648" y="1920"/>
            <a:chExt cx="2064" cy="2330"/>
          </a:xfrm>
        </p:grpSpPr>
        <p:pic>
          <p:nvPicPr>
            <p:cNvPr id="10247" name="Picture 5" descr="Elita Loresc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920"/>
              <a:ext cx="2064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Text Box 6"/>
            <p:cNvSpPr txBox="1">
              <a:spLocks noChangeArrowheads="1"/>
            </p:cNvSpPr>
            <p:nvPr/>
          </p:nvSpPr>
          <p:spPr bwMode="auto">
            <a:xfrm>
              <a:off x="3984" y="3840"/>
              <a:ext cx="1392" cy="41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Elita Loresca, Channel 7 News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TODAY’S CLASS OUTLINE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Introduction</a:t>
            </a:r>
          </a:p>
          <a:p>
            <a:pPr lvl="1" eaLnBrk="1" hangingPunct="1">
              <a:defRPr/>
            </a:pPr>
            <a:r>
              <a:rPr lang="en-US" sz="3600" smtClean="0"/>
              <a:t>Weather vs. Climate</a:t>
            </a:r>
          </a:p>
          <a:p>
            <a:pPr lvl="1" eaLnBrk="1" hangingPunct="1">
              <a:defRPr/>
            </a:pPr>
            <a:r>
              <a:rPr lang="en-US" sz="3600" smtClean="0"/>
              <a:t>Earth Atmosphere System</a:t>
            </a:r>
          </a:p>
          <a:p>
            <a:pPr lvl="1" eaLnBrk="1" hangingPunct="1">
              <a:defRPr/>
            </a:pPr>
            <a:r>
              <a:rPr lang="en-US" sz="3600" smtClean="0"/>
              <a:t>Introductory Geography: Latitude &amp; Longitude</a:t>
            </a:r>
          </a:p>
          <a:p>
            <a:pPr lvl="1" eaLnBrk="1" hangingPunct="1">
              <a:defRPr/>
            </a:pPr>
            <a:r>
              <a:rPr lang="en-US" sz="3600" smtClean="0"/>
              <a:t>History of Meteorology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953</Words>
  <Application>Microsoft Office PowerPoint</Application>
  <PresentationFormat>On-screen Show (4:3)</PresentationFormat>
  <Paragraphs>187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Shimmer</vt:lpstr>
      <vt:lpstr>Default Design</vt:lpstr>
      <vt:lpstr>MET 2010 WEATHER &amp; CLIMATE </vt:lpstr>
      <vt:lpstr>Contacts</vt:lpstr>
      <vt:lpstr>Blackboard (Bb)</vt:lpstr>
      <vt:lpstr>My Meteorology Lab</vt:lpstr>
      <vt:lpstr>ONLINE NOTES</vt:lpstr>
      <vt:lpstr>EVALUATION</vt:lpstr>
      <vt:lpstr>COURSE OUTLINE</vt:lpstr>
      <vt:lpstr>Before We Start!</vt:lpstr>
      <vt:lpstr>TODAY’S CLASS OUTLINE</vt:lpstr>
      <vt:lpstr>INTRODUCTION:  WEATHER VS. CLIMATE</vt:lpstr>
      <vt:lpstr>Weather vs. Climate</vt:lpstr>
      <vt:lpstr>Slide 12</vt:lpstr>
      <vt:lpstr>7 Elements of Weather…</vt:lpstr>
      <vt:lpstr>Weather vs. Climate</vt:lpstr>
      <vt:lpstr>Slide 15</vt:lpstr>
      <vt:lpstr>Earth Atmosphere System</vt:lpstr>
      <vt:lpstr>Earth Atmosphere System</vt:lpstr>
      <vt:lpstr>4 Components of EAS</vt:lpstr>
      <vt:lpstr>4 Components of EAS</vt:lpstr>
      <vt:lpstr>Latitude and Longitude</vt:lpstr>
      <vt:lpstr>Latitude</vt:lpstr>
      <vt:lpstr>Slide 22</vt:lpstr>
      <vt:lpstr>Longitude</vt:lpstr>
      <vt:lpstr>Slide 24</vt:lpstr>
      <vt:lpstr>Slide 25</vt:lpstr>
      <vt:lpstr>History of Meteorology</vt:lpstr>
      <vt:lpstr>History of Meteorology</vt:lpstr>
      <vt:lpstr>History of Meteorology</vt:lpstr>
      <vt:lpstr>History of Meteorology</vt:lpstr>
      <vt:lpstr>History of Meteorology</vt:lpstr>
      <vt:lpstr>History of Meteorology</vt:lpstr>
      <vt:lpstr>Slide 32</vt:lpstr>
      <vt:lpstr>History of Meteorology</vt:lpstr>
      <vt:lpstr>Slide 34</vt:lpstr>
    </vt:vector>
  </TitlesOfParts>
  <Company>FAU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 2010 WEATHER &amp; CLIMATE</dc:title>
  <dc:creator>James Gammack-Clark</dc:creator>
  <cp:lastModifiedBy>geo-admin</cp:lastModifiedBy>
  <cp:revision>83</cp:revision>
  <dcterms:created xsi:type="dcterms:W3CDTF">2006-08-16T20:22:34Z</dcterms:created>
  <dcterms:modified xsi:type="dcterms:W3CDTF">2013-05-13T20:29:29Z</dcterms:modified>
</cp:coreProperties>
</file>